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 id="2147483672" r:id="rId3"/>
  </p:sldMasterIdLst>
  <p:notesMasterIdLst>
    <p:notesMasterId r:id="rId12"/>
  </p:notesMasterIdLst>
  <p:handoutMasterIdLst>
    <p:handoutMasterId r:id="rId13"/>
  </p:handoutMasterIdLst>
  <p:sldIdLst>
    <p:sldId id="271" r:id="rId4"/>
    <p:sldId id="256" r:id="rId5"/>
    <p:sldId id="262" r:id="rId6"/>
    <p:sldId id="267" r:id="rId7"/>
    <p:sldId id="268" r:id="rId8"/>
    <p:sldId id="270" r:id="rId9"/>
    <p:sldId id="263" r:id="rId10"/>
    <p:sldId id="269" r:id="rId1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21" autoAdjust="0"/>
    <p:restoredTop sz="95274" autoAdjust="0"/>
  </p:normalViewPr>
  <p:slideViewPr>
    <p:cSldViewPr>
      <p:cViewPr varScale="1">
        <p:scale>
          <a:sx n="97" d="100"/>
          <a:sy n="97" d="100"/>
        </p:scale>
        <p:origin x="96" y="516"/>
      </p:cViewPr>
      <p:guideLst>
        <p:guide pos="3839"/>
        <p:guide orient="horz" pos="2160"/>
      </p:guideLst>
    </p:cSldViewPr>
  </p:slideViewPr>
  <p:notesTextViewPr>
    <p:cViewPr>
      <p:scale>
        <a:sx n="1" d="1"/>
        <a:sy n="1" d="1"/>
      </p:scale>
      <p:origin x="0" y="0"/>
    </p:cViewPr>
  </p:notesTextViewPr>
  <p:notesViewPr>
    <p:cSldViewPr showGuides="1">
      <p:cViewPr varScale="1">
        <p:scale>
          <a:sx n="63" d="100"/>
          <a:sy n="63" d="100"/>
        </p:scale>
        <p:origin x="198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11/16/2016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11/16/2016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grpSp>
        <p:nvGrpSpPr>
          <p:cNvPr id="256" name="line"/>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11/16/2016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11/16/2016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smtClean="0"/>
              <a:t>Click to edit Master title style</a:t>
            </a:r>
            <a:endParaRPr lang="en-GB"/>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57B0E16-7CC1-44B9-8478-A41AE4559D63}" type="datetimeFigureOut">
              <a:rPr lang="en-GB" smtClean="0">
                <a:solidFill>
                  <a:prstClr val="black">
                    <a:tint val="75000"/>
                  </a:prstClr>
                </a:solidFill>
              </a:rPr>
              <a:pPr/>
              <a:t>16/11/2016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7D9C513-E2F7-4E6C-BDAD-4A5E5D06028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2209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FE8FB1-0A7A-443E-AAF7-31D4FA1AA312}" type="datetimeFigureOut">
              <a:rPr lang="en-US"/>
              <a:t>11/16/2016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a:t>11/16/2016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9AFE8FB1-0A7A-443E-AAF7-31D4FA1AA312}" type="datetimeFigureOut">
              <a:rPr lang="en-US"/>
              <a:t>11/16/2016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AFE8FB1-0A7A-443E-AAF7-31D4FA1AA312}" type="datetimeFigureOut">
              <a:rPr lang="en-US"/>
              <a:t>11/16/2016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AFE8FB1-0A7A-443E-AAF7-31D4FA1AA312}" type="datetimeFigureOut">
              <a:rPr lang="en-US"/>
              <a:t>11/16/2016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a:t>11/16/2016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11/16/2016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a:t>11/16/2016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9AFE8FB1-0A7A-443E-AAF7-31D4FA1AA312}" type="datetimeFigureOut">
              <a:rPr lang="en-US"/>
              <a:pPr/>
              <a:t>11/16/2016</a:t>
            </a:fld>
            <a:endParaRPr/>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tx1">
                    <a:tint val="75000"/>
                  </a:schemeClr>
                </a:solidFill>
              </a:defRPr>
            </a:lvl1pPr>
          </a:lstStyle>
          <a:p>
            <a:fld id="{25BA54BD-C84D-46CE-8B72-31BFB26ABA43}" type="slidenum">
              <a:rPr/>
              <a:pPr/>
              <a:t>‹#›</a:t>
            </a:fld>
            <a:endParaRPr/>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7B0E16-7CC1-44B9-8478-A41AE4559D63}" type="datetimeFigureOut">
              <a:rPr lang="en-GB" smtClean="0">
                <a:solidFill>
                  <a:prstClr val="black">
                    <a:tint val="75000"/>
                  </a:prstClr>
                </a:solidFill>
              </a:rPr>
              <a:pPr/>
              <a:t>16/11/2016</a:t>
            </a:fld>
            <a:endParaRPr lang="en-GB">
              <a:solidFill>
                <a:prstClr val="black">
                  <a:tint val="75000"/>
                </a:prstClr>
              </a:solidFill>
            </a:endParaRPr>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9C513-E2F7-4E6C-BDAD-4A5E5D06028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49665508"/>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helsinki.fi/" TargetMode="External"/><Relationship Id="rId13" Type="http://schemas.openxmlformats.org/officeDocument/2006/relationships/hyperlink" Target="http://ec.europa.eu/programmes/erasmus-plus/index_en.htm" TargetMode="External"/><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7.png"/><Relationship Id="rId2" Type="http://schemas.openxmlformats.org/officeDocument/2006/relationships/hyperlink" Target="http://www.ncl.ac.uk/" TargetMode="External"/><Relationship Id="rId16" Type="http://schemas.openxmlformats.org/officeDocument/2006/relationships/hyperlink" Target="http://research.ncl.ac.uk/romtels/resources/" TargetMode="External"/><Relationship Id="rId1" Type="http://schemas.openxmlformats.org/officeDocument/2006/relationships/slideLayout" Target="../slideLayouts/slideLayout12.xml"/><Relationship Id="rId6" Type="http://schemas.openxmlformats.org/officeDocument/2006/relationships/hyperlink" Target="http://www.univ-montp3.fr/" TargetMode="External"/><Relationship Id="rId11" Type="http://schemas.openxmlformats.org/officeDocument/2006/relationships/image" Target="../media/image6.png"/><Relationship Id="rId5" Type="http://schemas.openxmlformats.org/officeDocument/2006/relationships/image" Target="../media/image3.jpeg"/><Relationship Id="rId15" Type="http://schemas.openxmlformats.org/officeDocument/2006/relationships/image" Target="../media/image9.png"/><Relationship Id="rId10" Type="http://schemas.openxmlformats.org/officeDocument/2006/relationships/hyperlink" Target="http://arthurshillprimaryschools.co.uk/" TargetMode="External"/><Relationship Id="rId4" Type="http://schemas.openxmlformats.org/officeDocument/2006/relationships/hyperlink" Target="https://www.mdx.ac.uk/" TargetMode="External"/><Relationship Id="rId9" Type="http://schemas.openxmlformats.org/officeDocument/2006/relationships/image" Target="../media/image5.jpeg"/><Relationship Id="rId1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http://research.ncl.ac.uk/media/sites/researchwebsites/romtels/NULogo300px-240x84.jpg">
            <a:hlinkClick r:id="rId2" tgtFrame="&quot;_blank&quo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428" y="5694358"/>
            <a:ext cx="1437030" cy="609959"/>
          </a:xfrm>
          <a:prstGeom prst="rect">
            <a:avLst/>
          </a:prstGeom>
          <a:noFill/>
          <a:ln>
            <a:noFill/>
          </a:ln>
        </p:spPr>
      </p:pic>
      <p:pic>
        <p:nvPicPr>
          <p:cNvPr id="12" name="Picture 11" descr="http://research.ncl.ac.uk/media/sites/researchwebsites/romtels/MU_LDN_partner_2col%20(c)300px-120x66.jpg">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2471395" y="5700255"/>
            <a:ext cx="1222492" cy="570932"/>
          </a:xfrm>
          <a:prstGeom prst="rect">
            <a:avLst/>
          </a:prstGeom>
          <a:noFill/>
          <a:ln>
            <a:noFill/>
          </a:ln>
        </p:spPr>
      </p:pic>
      <p:pic>
        <p:nvPicPr>
          <p:cNvPr id="13" name="Picture 12" descr="MontpellierLogo">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3982824" y="5713870"/>
            <a:ext cx="1139761" cy="654062"/>
          </a:xfrm>
          <a:prstGeom prst="rect">
            <a:avLst/>
          </a:prstGeom>
          <a:noFill/>
          <a:ln>
            <a:noFill/>
          </a:ln>
        </p:spPr>
      </p:pic>
      <p:pic>
        <p:nvPicPr>
          <p:cNvPr id="14" name="Picture 13" descr="http://research.ncl.ac.uk/media/sites/researchwebsites/romtels/UHelsinki%20copy300px-120x66.jpg">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520899" y="5635317"/>
            <a:ext cx="1187774" cy="673574"/>
          </a:xfrm>
          <a:prstGeom prst="rect">
            <a:avLst/>
          </a:prstGeom>
          <a:noFill/>
          <a:ln>
            <a:noFill/>
          </a:ln>
        </p:spPr>
      </p:pic>
      <p:pic>
        <p:nvPicPr>
          <p:cNvPr id="15" name="Picture 14" descr="http://research.ncl.ac.uk/media/sites/researchwebsites/romtels/ArthursHillplainbground-120x66.png">
            <a:hlinkClick r:id="rId10"/>
          </p:cNvPr>
          <p:cNvPicPr/>
          <p:nvPr/>
        </p:nvPicPr>
        <p:blipFill>
          <a:blip r:embed="rId11">
            <a:extLst>
              <a:ext uri="{28A0092B-C50C-407E-A947-70E740481C1C}">
                <a14:useLocalDpi xmlns:a14="http://schemas.microsoft.com/office/drawing/2010/main" val="0"/>
              </a:ext>
            </a:extLst>
          </a:blip>
          <a:srcRect/>
          <a:stretch>
            <a:fillRect/>
          </a:stretch>
        </p:blipFill>
        <p:spPr bwMode="auto">
          <a:xfrm>
            <a:off x="7106986" y="5713870"/>
            <a:ext cx="665340" cy="654062"/>
          </a:xfrm>
          <a:prstGeom prst="rect">
            <a:avLst/>
          </a:prstGeom>
          <a:noFill/>
          <a:ln>
            <a:noFill/>
          </a:ln>
        </p:spPr>
      </p:pic>
      <p:pic>
        <p:nvPicPr>
          <p:cNvPr id="16" name="Picture 15"/>
          <p:cNvPicPr/>
          <p:nvPr/>
        </p:nvPicPr>
        <p:blipFill>
          <a:blip r:embed="rId12" cstate="print">
            <a:extLst>
              <a:ext uri="{28A0092B-C50C-407E-A947-70E740481C1C}">
                <a14:useLocalDpi xmlns:a14="http://schemas.microsoft.com/office/drawing/2010/main" val="0"/>
              </a:ext>
            </a:extLst>
          </a:blip>
          <a:stretch>
            <a:fillRect/>
          </a:stretch>
        </p:blipFill>
        <p:spPr>
          <a:xfrm>
            <a:off x="8109676" y="5713869"/>
            <a:ext cx="1771058" cy="570932"/>
          </a:xfrm>
          <a:prstGeom prst="rect">
            <a:avLst/>
          </a:prstGeom>
        </p:spPr>
      </p:pic>
      <p:pic>
        <p:nvPicPr>
          <p:cNvPr id="17" name="Picture 16" descr="http://research.ncl.ac.uk/media/sites/researchwebsites/romtels/erasmus+logo_mic-421x120.jpg">
            <a:hlinkClick r:id="rId13" tgtFrame="&quot;_blank&quo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047929" y="5601165"/>
            <a:ext cx="1732497" cy="741877"/>
          </a:xfrm>
          <a:prstGeom prst="rect">
            <a:avLst/>
          </a:prstGeom>
          <a:noFill/>
          <a:ln>
            <a:noFill/>
          </a:ln>
        </p:spPr>
      </p:pic>
      <p:pic>
        <p:nvPicPr>
          <p:cNvPr id="18" name="Picture 17"/>
          <p:cNvPicPr/>
          <p:nvPr/>
        </p:nvPicPr>
        <p:blipFill>
          <a:blip r:embed="rId15">
            <a:extLst>
              <a:ext uri="{28A0092B-C50C-407E-A947-70E740481C1C}">
                <a14:useLocalDpi xmlns:a14="http://schemas.microsoft.com/office/drawing/2010/main" val="0"/>
              </a:ext>
            </a:extLst>
          </a:blip>
          <a:stretch>
            <a:fillRect/>
          </a:stretch>
        </p:blipFill>
        <p:spPr>
          <a:xfrm>
            <a:off x="1518110" y="513685"/>
            <a:ext cx="9270647" cy="1826144"/>
          </a:xfrm>
          <a:prstGeom prst="rect">
            <a:avLst/>
          </a:prstGeom>
        </p:spPr>
      </p:pic>
      <p:sp>
        <p:nvSpPr>
          <p:cNvPr id="19" name="TextBox 18"/>
          <p:cNvSpPr txBox="1"/>
          <p:nvPr/>
        </p:nvSpPr>
        <p:spPr>
          <a:xfrm>
            <a:off x="1518110" y="2526528"/>
            <a:ext cx="8981964" cy="2584650"/>
          </a:xfrm>
          <a:prstGeom prst="rect">
            <a:avLst/>
          </a:prstGeom>
          <a:noFill/>
        </p:spPr>
        <p:txBody>
          <a:bodyPr wrap="square" rtlCol="0">
            <a:spAutoFit/>
          </a:bodyPr>
          <a:lstStyle/>
          <a:p>
            <a:r>
              <a:rPr lang="en-GB" sz="2399" dirty="0">
                <a:solidFill>
                  <a:prstClr val="black"/>
                </a:solidFill>
              </a:rPr>
              <a:t>Languages for Dignity: a pedagogy for success at school</a:t>
            </a:r>
          </a:p>
          <a:p>
            <a:r>
              <a:rPr lang="en-GB" sz="2399" dirty="0">
                <a:solidFill>
                  <a:prstClr val="black"/>
                </a:solidFill>
              </a:rPr>
              <a:t>Oradea, Romania</a:t>
            </a:r>
          </a:p>
          <a:p>
            <a:r>
              <a:rPr lang="en-GB" sz="2399" dirty="0">
                <a:solidFill>
                  <a:prstClr val="black"/>
                </a:solidFill>
              </a:rPr>
              <a:t>26</a:t>
            </a:r>
            <a:r>
              <a:rPr lang="en-GB" sz="2399" baseline="30000" dirty="0">
                <a:solidFill>
                  <a:prstClr val="black"/>
                </a:solidFill>
              </a:rPr>
              <a:t>th</a:t>
            </a:r>
            <a:r>
              <a:rPr lang="en-GB" sz="2399" dirty="0">
                <a:solidFill>
                  <a:prstClr val="black"/>
                </a:solidFill>
              </a:rPr>
              <a:t>-27</a:t>
            </a:r>
            <a:r>
              <a:rPr lang="en-GB" sz="2399" baseline="30000" dirty="0">
                <a:solidFill>
                  <a:prstClr val="black"/>
                </a:solidFill>
              </a:rPr>
              <a:t>th</a:t>
            </a:r>
            <a:r>
              <a:rPr lang="en-GB" sz="2399" dirty="0">
                <a:solidFill>
                  <a:prstClr val="black"/>
                </a:solidFill>
              </a:rPr>
              <a:t> October 2016</a:t>
            </a:r>
          </a:p>
          <a:p>
            <a:endParaRPr lang="en-GB" sz="2399" dirty="0">
              <a:solidFill>
                <a:prstClr val="black"/>
              </a:solidFill>
            </a:endParaRPr>
          </a:p>
          <a:p>
            <a:r>
              <a:rPr lang="en-GB" sz="2399" dirty="0" smtClean="0">
                <a:solidFill>
                  <a:prstClr val="black"/>
                </a:solidFill>
              </a:rPr>
              <a:t>Day 2</a:t>
            </a:r>
            <a:endParaRPr lang="en-GB" sz="2399" dirty="0">
              <a:solidFill>
                <a:prstClr val="black"/>
              </a:solidFill>
            </a:endParaRPr>
          </a:p>
          <a:p>
            <a:r>
              <a:rPr lang="en-GB" sz="2399" smtClean="0">
                <a:solidFill>
                  <a:prstClr val="black"/>
                </a:solidFill>
              </a:rPr>
              <a:t>Dr </a:t>
            </a:r>
            <a:r>
              <a:rPr lang="en-GB" sz="2399" dirty="0">
                <a:solidFill>
                  <a:prstClr val="black"/>
                </a:solidFill>
              </a:rPr>
              <a:t>Heather Smith</a:t>
            </a:r>
          </a:p>
          <a:p>
            <a:endParaRPr lang="en-GB" sz="1799" dirty="0">
              <a:solidFill>
                <a:prstClr val="black"/>
              </a:solidFill>
            </a:endParaRPr>
          </a:p>
        </p:txBody>
      </p:sp>
      <p:sp>
        <p:nvSpPr>
          <p:cNvPr id="21" name="Rectangle 20"/>
          <p:cNvSpPr/>
          <p:nvPr/>
        </p:nvSpPr>
        <p:spPr>
          <a:xfrm>
            <a:off x="7106986" y="4841855"/>
            <a:ext cx="4390507" cy="369236"/>
          </a:xfrm>
          <a:prstGeom prst="rect">
            <a:avLst/>
          </a:prstGeom>
        </p:spPr>
        <p:txBody>
          <a:bodyPr wrap="none">
            <a:spAutoFit/>
          </a:bodyPr>
          <a:lstStyle/>
          <a:p>
            <a:r>
              <a:rPr lang="en-GB" sz="1799" dirty="0">
                <a:solidFill>
                  <a:prstClr val="black"/>
                </a:solidFill>
                <a:hlinkClick r:id="rId16"/>
              </a:rPr>
              <a:t>http://research.ncl.ac.uk/romtels/resources/</a:t>
            </a:r>
            <a:endParaRPr lang="en-GB" sz="1799" dirty="0">
              <a:solidFill>
                <a:prstClr val="black"/>
              </a:solidFill>
            </a:endParaRPr>
          </a:p>
        </p:txBody>
      </p:sp>
    </p:spTree>
    <p:extLst>
      <p:ext uri="{BB962C8B-B14F-4D97-AF65-F5344CB8AC3E}">
        <p14:creationId xmlns:p14="http://schemas.microsoft.com/office/powerpoint/2010/main" val="1631437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Stereotyping Roma in Romania</a:t>
            </a:r>
            <a:endParaRPr lang="en-US" dirty="0"/>
          </a:p>
        </p:txBody>
      </p:sp>
      <p:sp>
        <p:nvSpPr>
          <p:cNvPr id="3" name="Subtitle 2"/>
          <p:cNvSpPr>
            <a:spLocks noGrp="1"/>
          </p:cNvSpPr>
          <p:nvPr>
            <p:ph type="subTitle" idx="1"/>
          </p:nvPr>
        </p:nvSpPr>
        <p:spPr/>
        <p:txBody>
          <a:bodyPr/>
          <a:lstStyle/>
          <a:p>
            <a:r>
              <a:rPr lang="en-US" dirty="0" smtClean="0"/>
              <a:t>Time to challenge our thinking and address implicit biases.</a:t>
            </a:r>
            <a:endParaRPr lang="en-US" dirty="0"/>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3852" y="476672"/>
            <a:ext cx="9001000" cy="1754326"/>
          </a:xfrm>
          <a:prstGeom prst="rect">
            <a:avLst/>
          </a:prstGeom>
          <a:noFill/>
        </p:spPr>
        <p:txBody>
          <a:bodyPr wrap="square" rtlCol="0">
            <a:spAutoFit/>
          </a:bodyPr>
          <a:lstStyle/>
          <a:p>
            <a:pPr>
              <a:lnSpc>
                <a:spcPct val="90000"/>
              </a:lnSpc>
            </a:pPr>
            <a:r>
              <a:rPr lang="en-GB" sz="2400" dirty="0" smtClean="0">
                <a:latin typeface="Calibri" panose="020F0502020204030204" pitchFamily="34" charset="0"/>
              </a:rPr>
              <a:t>Let us recall our previous work on stereotyping:</a:t>
            </a:r>
          </a:p>
          <a:p>
            <a:pPr>
              <a:lnSpc>
                <a:spcPct val="90000"/>
              </a:lnSpc>
            </a:pPr>
            <a:endParaRPr lang="en-GB" sz="2400" dirty="0">
              <a:latin typeface="Calibri" panose="020F0502020204030204" pitchFamily="34" charset="0"/>
            </a:endParaRPr>
          </a:p>
          <a:p>
            <a:pPr marL="342900" indent="-342900">
              <a:lnSpc>
                <a:spcPct val="90000"/>
              </a:lnSpc>
              <a:buFont typeface="Arial" panose="020B0604020202020204" pitchFamily="34" charset="0"/>
              <a:buChar char="•"/>
            </a:pPr>
            <a:r>
              <a:rPr lang="en-GB" sz="2400" dirty="0" smtClean="0">
                <a:latin typeface="Calibri" panose="020F0502020204030204" pitchFamily="34" charset="0"/>
              </a:rPr>
              <a:t>What do we now understand a stereotype to be? What is the relationship between a stereotype, a prejudice and discriminatory acts?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5700" y="363290"/>
            <a:ext cx="2143125" cy="2143125"/>
          </a:xfrm>
          <a:prstGeom prst="rect">
            <a:avLst/>
          </a:prstGeom>
        </p:spPr>
      </p:pic>
      <p:pic>
        <p:nvPicPr>
          <p:cNvPr id="4" name="Picture 3"/>
          <p:cNvPicPr>
            <a:picLocks noChangeAspect="1"/>
          </p:cNvPicPr>
          <p:nvPr/>
        </p:nvPicPr>
        <p:blipFill>
          <a:blip r:embed="rId3"/>
          <a:stretch>
            <a:fillRect/>
          </a:stretch>
        </p:blipFill>
        <p:spPr>
          <a:xfrm>
            <a:off x="11020102" y="395119"/>
            <a:ext cx="304800" cy="428625"/>
          </a:xfrm>
          <a:prstGeom prst="rect">
            <a:avLst/>
          </a:prstGeom>
        </p:spPr>
      </p:pic>
      <p:sp>
        <p:nvSpPr>
          <p:cNvPr id="5" name="TextBox 4"/>
          <p:cNvSpPr txBox="1"/>
          <p:nvPr/>
        </p:nvSpPr>
        <p:spPr>
          <a:xfrm rot="21021003">
            <a:off x="990296" y="3373566"/>
            <a:ext cx="5472608" cy="1421928"/>
          </a:xfrm>
          <a:prstGeom prst="rect">
            <a:avLst/>
          </a:prstGeom>
          <a:noFill/>
        </p:spPr>
        <p:txBody>
          <a:bodyPr wrap="square" rtlCol="0">
            <a:spAutoFit/>
          </a:bodyPr>
          <a:lstStyle/>
          <a:p>
            <a:pPr>
              <a:lnSpc>
                <a:spcPct val="90000"/>
              </a:lnSpc>
            </a:pPr>
            <a:r>
              <a:rPr lang="en-GB" sz="2400" i="1" dirty="0" smtClean="0">
                <a:latin typeface="Calibri" panose="020F0502020204030204" pitchFamily="34" charset="0"/>
              </a:rPr>
              <a:t>Social fiction applied to groups of people and their relative worth</a:t>
            </a:r>
          </a:p>
          <a:p>
            <a:pPr>
              <a:lnSpc>
                <a:spcPct val="90000"/>
              </a:lnSpc>
            </a:pPr>
            <a:endParaRPr lang="en-GB" sz="2400" i="1" dirty="0">
              <a:latin typeface="Calibri" panose="020F0502020204030204" pitchFamily="34" charset="0"/>
            </a:endParaRPr>
          </a:p>
          <a:p>
            <a:pPr>
              <a:lnSpc>
                <a:spcPct val="90000"/>
              </a:lnSpc>
            </a:pPr>
            <a:endParaRPr lang="en-GB" sz="2400" i="1" dirty="0">
              <a:latin typeface="Calibri" panose="020F0502020204030204" pitchFamily="34" charset="0"/>
            </a:endParaRPr>
          </a:p>
        </p:txBody>
      </p:sp>
      <p:sp>
        <p:nvSpPr>
          <p:cNvPr id="6" name="TextBox 5"/>
          <p:cNvSpPr txBox="1"/>
          <p:nvPr/>
        </p:nvSpPr>
        <p:spPr>
          <a:xfrm>
            <a:off x="7581254" y="3271470"/>
            <a:ext cx="2880320" cy="424732"/>
          </a:xfrm>
          <a:prstGeom prst="rect">
            <a:avLst/>
          </a:prstGeom>
          <a:noFill/>
        </p:spPr>
        <p:txBody>
          <a:bodyPr wrap="square" rtlCol="0">
            <a:spAutoFit/>
          </a:bodyPr>
          <a:lstStyle/>
          <a:p>
            <a:pPr>
              <a:lnSpc>
                <a:spcPct val="90000"/>
              </a:lnSpc>
            </a:pPr>
            <a:r>
              <a:rPr lang="en-GB" sz="2400" i="1" dirty="0" smtClean="0">
                <a:latin typeface="Calibri" panose="020F0502020204030204" pitchFamily="34" charset="0"/>
              </a:rPr>
              <a:t>Acts to </a:t>
            </a:r>
            <a:r>
              <a:rPr lang="en-GB" sz="2400" i="1" dirty="0" err="1" smtClean="0">
                <a:latin typeface="Calibri" panose="020F0502020204030204" pitchFamily="34" charset="0"/>
              </a:rPr>
              <a:t>essentialise</a:t>
            </a:r>
            <a:endParaRPr lang="en-GB" sz="2400" i="1" dirty="0">
              <a:latin typeface="Calibri" panose="020F0502020204030204" pitchFamily="34" charset="0"/>
            </a:endParaRPr>
          </a:p>
        </p:txBody>
      </p:sp>
      <p:sp>
        <p:nvSpPr>
          <p:cNvPr id="7" name="TextBox 6"/>
          <p:cNvSpPr txBox="1"/>
          <p:nvPr/>
        </p:nvSpPr>
        <p:spPr>
          <a:xfrm rot="797066">
            <a:off x="5079321" y="4486937"/>
            <a:ext cx="6408712" cy="757130"/>
          </a:xfrm>
          <a:prstGeom prst="rect">
            <a:avLst/>
          </a:prstGeom>
          <a:noFill/>
        </p:spPr>
        <p:txBody>
          <a:bodyPr wrap="square" rtlCol="0">
            <a:spAutoFit/>
          </a:bodyPr>
          <a:lstStyle/>
          <a:p>
            <a:pPr>
              <a:lnSpc>
                <a:spcPct val="90000"/>
              </a:lnSpc>
            </a:pPr>
            <a:r>
              <a:rPr lang="en-GB" sz="2400" i="1" dirty="0" smtClean="0">
                <a:latin typeface="Calibri" panose="020F0502020204030204" pitchFamily="34" charset="0"/>
              </a:rPr>
              <a:t>Easier to notice examples which confirm a stereotype than disconfirm</a:t>
            </a:r>
            <a:endParaRPr lang="en-GB" sz="2400" i="1" dirty="0">
              <a:latin typeface="Calibri" panose="020F0502020204030204" pitchFamily="34" charset="0"/>
            </a:endParaRPr>
          </a:p>
        </p:txBody>
      </p:sp>
      <p:sp>
        <p:nvSpPr>
          <p:cNvPr id="8" name="TextBox 7"/>
          <p:cNvSpPr txBox="1"/>
          <p:nvPr/>
        </p:nvSpPr>
        <p:spPr>
          <a:xfrm>
            <a:off x="2205980" y="5445224"/>
            <a:ext cx="7488832" cy="757130"/>
          </a:xfrm>
          <a:prstGeom prst="rect">
            <a:avLst/>
          </a:prstGeom>
          <a:noFill/>
        </p:spPr>
        <p:txBody>
          <a:bodyPr wrap="square" rtlCol="0">
            <a:spAutoFit/>
          </a:bodyPr>
          <a:lstStyle/>
          <a:p>
            <a:pPr>
              <a:lnSpc>
                <a:spcPct val="90000"/>
              </a:lnSpc>
            </a:pPr>
            <a:r>
              <a:rPr lang="en-GB" sz="2400" i="1" dirty="0" smtClean="0">
                <a:latin typeface="Calibri" panose="020F0502020204030204" pitchFamily="34" charset="0"/>
              </a:rPr>
              <a:t>Stick more strongly and for longer to groups with less political power</a:t>
            </a:r>
            <a:endParaRPr lang="en-GB" sz="2400" i="1" dirty="0">
              <a:latin typeface="Calibri" panose="020F0502020204030204" pitchFamily="34" charset="0"/>
            </a:endParaRPr>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3852" y="332656"/>
            <a:ext cx="9793088" cy="1754326"/>
          </a:xfrm>
          <a:prstGeom prst="rect">
            <a:avLst/>
          </a:prstGeom>
          <a:noFill/>
        </p:spPr>
        <p:txBody>
          <a:bodyPr wrap="square" rtlCol="0">
            <a:spAutoFit/>
          </a:bodyPr>
          <a:lstStyle/>
          <a:p>
            <a:pPr>
              <a:lnSpc>
                <a:spcPct val="90000"/>
              </a:lnSpc>
            </a:pPr>
            <a:r>
              <a:rPr lang="en-GB" sz="2400" dirty="0" smtClean="0">
                <a:latin typeface="Calibri" panose="020F0502020204030204" pitchFamily="34" charset="0"/>
              </a:rPr>
              <a:t>Let us start with some story books ….</a:t>
            </a:r>
          </a:p>
          <a:p>
            <a:pPr>
              <a:lnSpc>
                <a:spcPct val="90000"/>
              </a:lnSpc>
            </a:pPr>
            <a:endParaRPr lang="en-GB" sz="2400" dirty="0">
              <a:latin typeface="Calibri" panose="020F0502020204030204" pitchFamily="34" charset="0"/>
            </a:endParaRPr>
          </a:p>
          <a:p>
            <a:pPr>
              <a:lnSpc>
                <a:spcPct val="90000"/>
              </a:lnSpc>
            </a:pPr>
            <a:r>
              <a:rPr lang="en-GB" sz="2400" dirty="0" smtClean="0">
                <a:latin typeface="Calibri" panose="020F0502020204030204" pitchFamily="34" charset="0"/>
              </a:rPr>
              <a:t>Read the children’s story on your table. Work together to spot any stereotyped representation of characters which make assumptions of their relative worth OR anything which acts to counter such stereotypes.</a:t>
            </a:r>
            <a:endParaRPr lang="en-GB" sz="2400" dirty="0">
              <a:latin typeface="Calibri" panose="020F0502020204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0304" y="2276872"/>
            <a:ext cx="5720184" cy="4290138"/>
          </a:xfrm>
          <a:prstGeom prst="rect">
            <a:avLst/>
          </a:prstGeom>
        </p:spPr>
      </p:pic>
    </p:spTree>
    <p:extLst>
      <p:ext uri="{BB962C8B-B14F-4D97-AF65-F5344CB8AC3E}">
        <p14:creationId xmlns:p14="http://schemas.microsoft.com/office/powerpoint/2010/main" val="354389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7908" y="476672"/>
            <a:ext cx="8784976" cy="535531"/>
          </a:xfrm>
          <a:prstGeom prst="rect">
            <a:avLst/>
          </a:prstGeom>
          <a:noFill/>
        </p:spPr>
        <p:txBody>
          <a:bodyPr wrap="square" rtlCol="0">
            <a:spAutoFit/>
          </a:bodyPr>
          <a:lstStyle/>
          <a:p>
            <a:pPr>
              <a:lnSpc>
                <a:spcPct val="90000"/>
              </a:lnSpc>
            </a:pPr>
            <a:r>
              <a:rPr lang="en-GB" sz="3200" dirty="0">
                <a:latin typeface="Calibri" panose="020F0502020204030204" pitchFamily="34" charset="0"/>
              </a:rPr>
              <a:t>W</a:t>
            </a:r>
            <a:r>
              <a:rPr lang="en-GB" sz="3200" dirty="0" smtClean="0">
                <a:latin typeface="Calibri" panose="020F0502020204030204" pitchFamily="34" charset="0"/>
              </a:rPr>
              <a:t>hat does it feel like to be stereotyped against?</a:t>
            </a:r>
            <a:endParaRPr lang="en-GB" sz="3200" dirty="0">
              <a:latin typeface="Calibri" panose="020F0502020204030204" pitchFamily="34" charset="0"/>
            </a:endParaRPr>
          </a:p>
        </p:txBody>
      </p:sp>
      <p:sp>
        <p:nvSpPr>
          <p:cNvPr id="3" name="Rectangle 2"/>
          <p:cNvSpPr/>
          <p:nvPr/>
        </p:nvSpPr>
        <p:spPr>
          <a:xfrm>
            <a:off x="7246540" y="2117849"/>
            <a:ext cx="4157303" cy="3539430"/>
          </a:xfrm>
          <a:prstGeom prst="rect">
            <a:avLst/>
          </a:prstGeom>
        </p:spPr>
        <p:txBody>
          <a:bodyPr wrap="square">
            <a:spAutoFit/>
          </a:bodyPr>
          <a:lstStyle/>
          <a:p>
            <a:r>
              <a:rPr lang="en-GB" sz="3200" dirty="0">
                <a:latin typeface="Calibri" panose="020F0502020204030204" pitchFamily="34" charset="0"/>
              </a:rPr>
              <a:t>Let’s play a </a:t>
            </a:r>
            <a:r>
              <a:rPr lang="en-GB" sz="3200" dirty="0" smtClean="0">
                <a:latin typeface="Calibri" panose="020F0502020204030204" pitchFamily="34" charset="0"/>
              </a:rPr>
              <a:t>game </a:t>
            </a:r>
            <a:r>
              <a:rPr lang="en-GB" sz="3200" dirty="0">
                <a:latin typeface="Calibri" panose="020F0502020204030204" pitchFamily="34" charset="0"/>
              </a:rPr>
              <a:t>…. Talk to each other in groups of 3 about your main goals </a:t>
            </a:r>
            <a:r>
              <a:rPr lang="en-GB" sz="3200" dirty="0" smtClean="0">
                <a:latin typeface="Calibri" panose="020F0502020204030204" pitchFamily="34" charset="0"/>
              </a:rPr>
              <a:t>in life, </a:t>
            </a:r>
            <a:r>
              <a:rPr lang="en-GB" sz="3200" dirty="0">
                <a:latin typeface="Calibri" panose="020F0502020204030204" pitchFamily="34" charset="0"/>
              </a:rPr>
              <a:t>but react to one and other according to </a:t>
            </a:r>
            <a:r>
              <a:rPr lang="en-GB" sz="3200" dirty="0" smtClean="0">
                <a:latin typeface="Calibri" panose="020F0502020204030204" pitchFamily="34" charset="0"/>
              </a:rPr>
              <a:t>the stereotype label.</a:t>
            </a:r>
            <a:endParaRPr lang="en-GB" sz="3200" dirty="0">
              <a:latin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788" y="1196752"/>
            <a:ext cx="5705475" cy="5381625"/>
          </a:xfrm>
          <a:prstGeom prst="rect">
            <a:avLst/>
          </a:prstGeom>
        </p:spPr>
      </p:pic>
    </p:spTree>
    <p:extLst>
      <p:ext uri="{BB962C8B-B14F-4D97-AF65-F5344CB8AC3E}">
        <p14:creationId xmlns:p14="http://schemas.microsoft.com/office/powerpoint/2010/main" val="1699060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49996" y="332656"/>
            <a:ext cx="8568952" cy="535531"/>
          </a:xfrm>
          <a:prstGeom prst="rect">
            <a:avLst/>
          </a:prstGeom>
          <a:noFill/>
        </p:spPr>
        <p:txBody>
          <a:bodyPr wrap="square" rtlCol="0">
            <a:spAutoFit/>
          </a:bodyPr>
          <a:lstStyle/>
          <a:p>
            <a:pPr algn="ctr">
              <a:lnSpc>
                <a:spcPct val="90000"/>
              </a:lnSpc>
            </a:pPr>
            <a:r>
              <a:rPr lang="en-GB" sz="3200" dirty="0" smtClean="0">
                <a:latin typeface="Calibri" panose="020F0502020204030204" pitchFamily="34" charset="0"/>
              </a:rPr>
              <a:t>Stereotyping of Roma in Romania </a:t>
            </a:r>
            <a:endParaRPr lang="en-GB" sz="3200" dirty="0">
              <a:latin typeface="Calibri" panose="020F0502020204030204" pitchFamily="34" charset="0"/>
            </a:endParaRPr>
          </a:p>
        </p:txBody>
      </p:sp>
      <p:sp>
        <p:nvSpPr>
          <p:cNvPr id="3" name="Rectangle 2"/>
          <p:cNvSpPr/>
          <p:nvPr/>
        </p:nvSpPr>
        <p:spPr>
          <a:xfrm>
            <a:off x="1053852" y="1028343"/>
            <a:ext cx="10441160" cy="5016758"/>
          </a:xfrm>
          <a:prstGeom prst="rect">
            <a:avLst/>
          </a:prstGeom>
        </p:spPr>
        <p:txBody>
          <a:bodyPr wrap="square">
            <a:spAutoFit/>
          </a:bodyPr>
          <a:lstStyle/>
          <a:p>
            <a:r>
              <a:rPr lang="en-GB" sz="2400" dirty="0">
                <a:latin typeface="Calibri" panose="020F0502020204030204" pitchFamily="34" charset="0"/>
              </a:rPr>
              <a:t>Teachers’ expectations and stereotypes can negatively impact Roma students</a:t>
            </a:r>
            <a:r>
              <a:rPr lang="en-GB" sz="2400" dirty="0" smtClean="0">
                <a:latin typeface="Calibri" panose="020F0502020204030204" pitchFamily="34" charset="0"/>
              </a:rPr>
              <a:t>’ school </a:t>
            </a:r>
            <a:r>
              <a:rPr lang="en-GB" sz="2400" dirty="0">
                <a:latin typeface="Calibri" panose="020F0502020204030204" pitchFamily="34" charset="0"/>
              </a:rPr>
              <a:t>performance, particularly in the case of girls. One study found that</a:t>
            </a:r>
            <a:r>
              <a:rPr lang="en-GB" sz="2400" dirty="0" smtClean="0">
                <a:latin typeface="Calibri" panose="020F0502020204030204" pitchFamily="34" charset="0"/>
              </a:rPr>
              <a:t>, despite </a:t>
            </a:r>
            <a:r>
              <a:rPr lang="en-GB" sz="2400" dirty="0">
                <a:latin typeface="Calibri" panose="020F0502020204030204" pitchFamily="34" charset="0"/>
              </a:rPr>
              <a:t>the fact that Roma children expressed high aspirations for their future</a:t>
            </a:r>
            <a:r>
              <a:rPr lang="en-GB" sz="2400" dirty="0" smtClean="0">
                <a:latin typeface="Calibri" panose="020F0502020204030204" pitchFamily="34" charset="0"/>
              </a:rPr>
              <a:t>, teachers </a:t>
            </a:r>
            <a:r>
              <a:rPr lang="en-GB" sz="2400" dirty="0">
                <a:latin typeface="Calibri" panose="020F0502020204030204" pitchFamily="34" charset="0"/>
              </a:rPr>
              <a:t>viewed them as unmotivated and disinterested in studying (Fleck </a:t>
            </a:r>
            <a:r>
              <a:rPr lang="en-GB" sz="2400" dirty="0" smtClean="0">
                <a:latin typeface="Calibri" panose="020F0502020204030204" pitchFamily="34" charset="0"/>
              </a:rPr>
              <a:t>and </a:t>
            </a:r>
            <a:r>
              <a:rPr lang="en-GB" sz="2400" dirty="0" err="1" smtClean="0">
                <a:latin typeface="Calibri" panose="020F0502020204030204" pitchFamily="34" charset="0"/>
              </a:rPr>
              <a:t>Rughinis</a:t>
            </a:r>
            <a:r>
              <a:rPr lang="en-GB" sz="2400" dirty="0" smtClean="0">
                <a:latin typeface="Calibri" panose="020F0502020204030204" pitchFamily="34" charset="0"/>
              </a:rPr>
              <a:t> </a:t>
            </a:r>
            <a:r>
              <a:rPr lang="en-GB" sz="2400" dirty="0">
                <a:latin typeface="Calibri" panose="020F0502020204030204" pitchFamily="34" charset="0"/>
              </a:rPr>
              <a:t>2008). Stereotypes or expectations that Roma girls will drop out </a:t>
            </a:r>
            <a:r>
              <a:rPr lang="en-GB" sz="2400" dirty="0" smtClean="0">
                <a:latin typeface="Calibri" panose="020F0502020204030204" pitchFamily="34" charset="0"/>
              </a:rPr>
              <a:t>of school </a:t>
            </a:r>
            <a:r>
              <a:rPr lang="en-GB" sz="2400" dirty="0">
                <a:latin typeface="Calibri" panose="020F0502020204030204" pitchFamily="34" charset="0"/>
              </a:rPr>
              <a:t>to get married seem to influence teachers’ attitudes toward them, </a:t>
            </a:r>
            <a:r>
              <a:rPr lang="en-GB" sz="2400" dirty="0" smtClean="0">
                <a:latin typeface="Calibri" panose="020F0502020204030204" pitchFamily="34" charset="0"/>
              </a:rPr>
              <a:t>and even </a:t>
            </a:r>
            <a:r>
              <a:rPr lang="en-GB" sz="2400" dirty="0">
                <a:latin typeface="Calibri" panose="020F0502020204030204" pitchFamily="34" charset="0"/>
              </a:rPr>
              <a:t>influence curricula—Roma girls are taught it is very common to marry </a:t>
            </a:r>
            <a:r>
              <a:rPr lang="en-GB" sz="2400" dirty="0" smtClean="0">
                <a:latin typeface="Calibri" panose="020F0502020204030204" pitchFamily="34" charset="0"/>
              </a:rPr>
              <a:t>early in </a:t>
            </a:r>
            <a:r>
              <a:rPr lang="en-GB" sz="2400" dirty="0">
                <a:latin typeface="Calibri" panose="020F0502020204030204" pitchFamily="34" charset="0"/>
              </a:rPr>
              <a:t>Roma culture, even against evidence from their own communities (</a:t>
            </a:r>
            <a:r>
              <a:rPr lang="en-GB" sz="2400" dirty="0" err="1">
                <a:latin typeface="Calibri" panose="020F0502020204030204" pitchFamily="34" charset="0"/>
              </a:rPr>
              <a:t>Duminica</a:t>
            </a:r>
            <a:r>
              <a:rPr lang="en-GB" sz="2400" dirty="0" smtClean="0">
                <a:latin typeface="Calibri" panose="020F0502020204030204" pitchFamily="34" charset="0"/>
              </a:rPr>
              <a:t>˘ and </a:t>
            </a:r>
            <a:r>
              <a:rPr lang="en-GB" sz="2400" dirty="0" err="1">
                <a:latin typeface="Calibri" panose="020F0502020204030204" pitchFamily="34" charset="0"/>
              </a:rPr>
              <a:t>Ivasiuc</a:t>
            </a:r>
            <a:r>
              <a:rPr lang="en-GB" sz="2400" dirty="0">
                <a:latin typeface="Calibri" panose="020F0502020204030204" pitchFamily="34" charset="0"/>
              </a:rPr>
              <a:t> 2013</a:t>
            </a:r>
            <a:r>
              <a:rPr lang="en-GB" sz="2400" dirty="0" smtClean="0">
                <a:latin typeface="Calibri" panose="020F0502020204030204" pitchFamily="34" charset="0"/>
              </a:rPr>
              <a:t>).</a:t>
            </a:r>
          </a:p>
          <a:p>
            <a:endParaRPr lang="en-GB" sz="1600" dirty="0" smtClean="0">
              <a:latin typeface="Calibri" panose="020F0502020204030204" pitchFamily="34" charset="0"/>
            </a:endParaRPr>
          </a:p>
          <a:p>
            <a:r>
              <a:rPr lang="en-GB" sz="1600" dirty="0" smtClean="0">
                <a:latin typeface="Calibri" panose="020F0502020204030204" pitchFamily="34" charset="0"/>
              </a:rPr>
              <a:t>Fleck</a:t>
            </a:r>
            <a:r>
              <a:rPr lang="en-GB" sz="1600" dirty="0">
                <a:latin typeface="Calibri" panose="020F0502020204030204" pitchFamily="34" charset="0"/>
              </a:rPr>
              <a:t>, Gabor, and </a:t>
            </a:r>
            <a:r>
              <a:rPr lang="en-GB" sz="1600" dirty="0" err="1">
                <a:latin typeface="Calibri" panose="020F0502020204030204" pitchFamily="34" charset="0"/>
              </a:rPr>
              <a:t>Cosima</a:t>
            </a:r>
            <a:r>
              <a:rPr lang="en-GB" sz="1600" dirty="0">
                <a:latin typeface="Calibri" panose="020F0502020204030204" pitchFamily="34" charset="0"/>
              </a:rPr>
              <a:t> </a:t>
            </a:r>
            <a:r>
              <a:rPr lang="en-GB" sz="1600" dirty="0" err="1">
                <a:latin typeface="Calibri" panose="020F0502020204030204" pitchFamily="34" charset="0"/>
              </a:rPr>
              <a:t>Rughinis</a:t>
            </a:r>
            <a:r>
              <a:rPr lang="en-GB" sz="1600" dirty="0">
                <a:latin typeface="Calibri" panose="020F0502020204030204" pitchFamily="34" charset="0"/>
              </a:rPr>
              <a:t>. 2008. </a:t>
            </a:r>
            <a:r>
              <a:rPr lang="en-GB" sz="1600" i="1" dirty="0">
                <a:latin typeface="Calibri" panose="020F0502020204030204" pitchFamily="34" charset="0"/>
              </a:rPr>
              <a:t>Come Closer: Inclusion and Exclusion of Roma</a:t>
            </a:r>
          </a:p>
          <a:p>
            <a:r>
              <a:rPr lang="en-GB" sz="1600" i="1" dirty="0">
                <a:latin typeface="Calibri" panose="020F0502020204030204" pitchFamily="34" charset="0"/>
              </a:rPr>
              <a:t>in Present-Day Romanian Society</a:t>
            </a:r>
            <a:r>
              <a:rPr lang="en-GB" sz="1600" dirty="0">
                <a:latin typeface="Calibri" panose="020F0502020204030204" pitchFamily="34" charset="0"/>
              </a:rPr>
              <a:t>. Report, European Commission, Bucharest</a:t>
            </a:r>
            <a:r>
              <a:rPr lang="en-GB" sz="1600" dirty="0" smtClean="0">
                <a:latin typeface="Calibri" panose="020F0502020204030204" pitchFamily="34" charset="0"/>
              </a:rPr>
              <a:t>.</a:t>
            </a:r>
          </a:p>
          <a:p>
            <a:endParaRPr lang="en-GB" sz="1600" dirty="0" smtClean="0">
              <a:latin typeface="Calibri" panose="020F0502020204030204" pitchFamily="34" charset="0"/>
            </a:endParaRPr>
          </a:p>
          <a:p>
            <a:r>
              <a:rPr lang="en-GB" sz="1600" dirty="0" err="1" smtClean="0">
                <a:latin typeface="Calibri" panose="020F0502020204030204" pitchFamily="34" charset="0"/>
              </a:rPr>
              <a:t>Duminica</a:t>
            </a:r>
            <a:r>
              <a:rPr lang="en-GB" sz="1600" dirty="0">
                <a:latin typeface="Calibri" panose="020F0502020204030204" pitchFamily="34" charset="0"/>
              </a:rPr>
              <a:t>˘, G., and A. </a:t>
            </a:r>
            <a:r>
              <a:rPr lang="en-GB" sz="1600" dirty="0" err="1">
                <a:latin typeface="Calibri" panose="020F0502020204030204" pitchFamily="34" charset="0"/>
              </a:rPr>
              <a:t>Ivasiuc</a:t>
            </a:r>
            <a:r>
              <a:rPr lang="en-GB" sz="1600" dirty="0">
                <a:latin typeface="Calibri" panose="020F0502020204030204" pitchFamily="34" charset="0"/>
              </a:rPr>
              <a:t>. 2013. “The Roma in Romania: From Scapegoat </a:t>
            </a:r>
            <a:r>
              <a:rPr lang="en-GB" sz="1600" dirty="0" smtClean="0">
                <a:latin typeface="Calibri" panose="020F0502020204030204" pitchFamily="34" charset="0"/>
              </a:rPr>
              <a:t>to Development </a:t>
            </a:r>
            <a:r>
              <a:rPr lang="en-GB" sz="1600" dirty="0">
                <a:latin typeface="Calibri" panose="020F0502020204030204" pitchFamily="34" charset="0"/>
              </a:rPr>
              <a:t>Engine.” Report, “</a:t>
            </a:r>
            <a:r>
              <a:rPr lang="en-GB" sz="1600" dirty="0" err="1">
                <a:latin typeface="Calibri" panose="020F0502020204030204" pitchFamily="34" charset="0"/>
              </a:rPr>
              <a:t>Impreuna</a:t>
            </a:r>
            <a:r>
              <a:rPr lang="en-GB" sz="1600" dirty="0">
                <a:latin typeface="Calibri" panose="020F0502020204030204" pitchFamily="34" charset="0"/>
              </a:rPr>
              <a:t>˘” Agency for Community Development</a:t>
            </a:r>
            <a:r>
              <a:rPr lang="en-GB" sz="1600" dirty="0" smtClean="0">
                <a:latin typeface="Calibri" panose="020F0502020204030204" pitchFamily="34" charset="0"/>
              </a:rPr>
              <a:t>, Cluj-Napoca</a:t>
            </a:r>
            <a:r>
              <a:rPr lang="en-GB" sz="1600" dirty="0">
                <a:latin typeface="Calibri" panose="020F0502020204030204" pitchFamily="34" charset="0"/>
              </a:rPr>
              <a:t>. https://www.academia.edu/6037269/IN_ROMANIA_ROMA_From</a:t>
            </a:r>
          </a:p>
          <a:p>
            <a:r>
              <a:rPr lang="en-GB" sz="1600" dirty="0">
                <a:latin typeface="Calibri" panose="020F0502020204030204" pitchFamily="34" charset="0"/>
              </a:rPr>
              <a:t>_</a:t>
            </a:r>
            <a:r>
              <a:rPr lang="en-GB" sz="1600" dirty="0" smtClean="0">
                <a:latin typeface="Calibri" panose="020F0502020204030204" pitchFamily="34" charset="0"/>
              </a:rPr>
              <a:t>Scapegoat </a:t>
            </a:r>
            <a:r>
              <a:rPr lang="en-GB" sz="1600" dirty="0" err="1" smtClean="0">
                <a:latin typeface="Calibri" panose="020F0502020204030204" pitchFamily="34" charset="0"/>
              </a:rPr>
              <a:t>to_Development_Engine</a:t>
            </a:r>
            <a:r>
              <a:rPr lang="en-GB" sz="1600" dirty="0">
                <a:latin typeface="Calibri" panose="020F0502020204030204" pitchFamily="34" charset="0"/>
              </a:rPr>
              <a:t>.</a:t>
            </a:r>
            <a:endParaRPr lang="en-GB" sz="1600" dirty="0" smtClean="0">
              <a:latin typeface="Calibri" panose="020F0502020204030204" pitchFamily="34" charset="0"/>
            </a:endParaRPr>
          </a:p>
          <a:p>
            <a:endParaRPr lang="en-GB" sz="1600" dirty="0">
              <a:latin typeface="Calibri" panose="020F0502020204030204" pitchFamily="34" charset="0"/>
            </a:endParaRPr>
          </a:p>
        </p:txBody>
      </p:sp>
    </p:spTree>
    <p:extLst>
      <p:ext uri="{BB962C8B-B14F-4D97-AF65-F5344CB8AC3E}">
        <p14:creationId xmlns:p14="http://schemas.microsoft.com/office/powerpoint/2010/main" val="667604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Calibri" panose="020F0502020204030204" pitchFamily="34" charset="0"/>
              </a:rPr>
              <a:t>Now consider the most commonly held stereotypes and prejudices against Roma in Romania</a:t>
            </a:r>
            <a:endParaRPr lang="en-US" sz="2800" dirty="0">
              <a:latin typeface="Calibri" panose="020F0502020204030204" pitchFamily="34" charset="0"/>
            </a:endParaRPr>
          </a:p>
        </p:txBody>
      </p:sp>
      <p:sp>
        <p:nvSpPr>
          <p:cNvPr id="6" name="Content Placeholder 5"/>
          <p:cNvSpPr>
            <a:spLocks noGrp="1"/>
          </p:cNvSpPr>
          <p:nvPr>
            <p:ph idx="1"/>
          </p:nvPr>
        </p:nvSpPr>
        <p:spPr/>
        <p:txBody>
          <a:bodyPr/>
          <a:lstStyle/>
          <a:p>
            <a:r>
              <a:rPr lang="en-US" dirty="0" smtClean="0"/>
              <a:t>Think about a negative stereotype you recently read/saw in the media about Roma</a:t>
            </a:r>
          </a:p>
          <a:p>
            <a:r>
              <a:rPr lang="en-US" dirty="0" smtClean="0"/>
              <a:t>OR think about a conversation you have had recently with a colleague about Roma children/families</a:t>
            </a:r>
          </a:p>
          <a:p>
            <a:r>
              <a:rPr lang="en-US" dirty="0" smtClean="0"/>
              <a:t>OR think about a school policy/practice which is discriminatory against Roma as a result of negative stereotyping.</a:t>
            </a:r>
            <a:endParaRPr lang="en-US" dirty="0"/>
          </a:p>
        </p:txBody>
      </p:sp>
    </p:spTree>
    <p:extLst>
      <p:ext uri="{BB962C8B-B14F-4D97-AF65-F5344CB8AC3E}">
        <p14:creationId xmlns:p14="http://schemas.microsoft.com/office/powerpoint/2010/main" val="1797304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5820" y="620688"/>
            <a:ext cx="9937104" cy="1421928"/>
          </a:xfrm>
          <a:prstGeom prst="rect">
            <a:avLst/>
          </a:prstGeom>
          <a:noFill/>
        </p:spPr>
        <p:txBody>
          <a:bodyPr wrap="square" rtlCol="0">
            <a:spAutoFit/>
          </a:bodyPr>
          <a:lstStyle/>
          <a:p>
            <a:pPr>
              <a:lnSpc>
                <a:spcPct val="90000"/>
              </a:lnSpc>
            </a:pPr>
            <a:r>
              <a:rPr lang="en-GB" sz="2400" dirty="0" smtClean="0"/>
              <a:t>Now let’s think about the possible ramifications of these stereotypes in terms of teacher practices and school policies?</a:t>
            </a:r>
          </a:p>
          <a:p>
            <a:pPr>
              <a:lnSpc>
                <a:spcPct val="90000"/>
              </a:lnSpc>
            </a:pPr>
            <a:endParaRPr lang="en-GB" sz="2400" dirty="0"/>
          </a:p>
          <a:p>
            <a:pPr>
              <a:lnSpc>
                <a:spcPct val="90000"/>
              </a:lnSpc>
            </a:pPr>
            <a:r>
              <a:rPr lang="en-GB" sz="2400" dirty="0" smtClean="0"/>
              <a:t>Finally, what are some of the ways these could be countered? </a:t>
            </a:r>
            <a:endParaRPr lang="en-GB" sz="2400" dirty="0"/>
          </a:p>
        </p:txBody>
      </p:sp>
      <p:pic>
        <p:nvPicPr>
          <p:cNvPr id="1026" name="Picture 2" descr="Arts_stereotypes2_tapuz.co_.il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2204" y="2348880"/>
            <a:ext cx="4248472"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786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F09A44C-857D-42FD-9219-94A36248C2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Chalkboard education presentation (widescreen)</Template>
  <TotalTime>0</TotalTime>
  <Words>470</Words>
  <Application>Microsoft Office PowerPoint</Application>
  <PresentationFormat>Custom</PresentationFormat>
  <Paragraphs>36</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Consolas</vt:lpstr>
      <vt:lpstr>Corbel</vt:lpstr>
      <vt:lpstr>Chalkboard 16x9</vt:lpstr>
      <vt:lpstr>Office Theme</vt:lpstr>
      <vt:lpstr>PowerPoint Presentation</vt:lpstr>
      <vt:lpstr>Stereotyping Roma in Romania</vt:lpstr>
      <vt:lpstr>PowerPoint Presentation</vt:lpstr>
      <vt:lpstr>PowerPoint Presentation</vt:lpstr>
      <vt:lpstr>PowerPoint Presentation</vt:lpstr>
      <vt:lpstr>PowerPoint Presentation</vt:lpstr>
      <vt:lpstr>Now consider the most commonly held stereotypes and prejudices against Roma in Romania</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2016-10-21T14:18:22Z</dcterms:created>
  <dcterms:modified xsi:type="dcterms:W3CDTF">2016-11-16T15:12:07Z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